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6858000" cy="9906000" type="A4"/>
  <p:notesSz cx="7104063" cy="102346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5" clrIdx="0">
    <p:extLst/>
  </p:cmAuthor>
  <p:cmAuthor id="2" name="Laura Warin" initials="LW" lastIdx="15" clrIdx="1">
    <p:extLst/>
  </p:cmAuthor>
  <p:cmAuthor id="3" name="Nancy De Briyne" initials="NDB" lastIdx="7" clrIdx="2">
    <p:extLst/>
  </p:cmAuthor>
  <p:cmAuthor id="4" name="Ouweltjes, Wijbrand" initials="OW" lastIdx="1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152"/>
    <a:srgbClr val="F4ECDE"/>
    <a:srgbClr val="C3D69B"/>
    <a:srgbClr val="61C6F1"/>
    <a:srgbClr val="1F7695"/>
    <a:srgbClr val="62C6F1"/>
    <a:srgbClr val="E6E6E6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9" autoAdjust="0"/>
    <p:restoredTop sz="93725" autoAdjust="0"/>
  </p:normalViewPr>
  <p:slideViewPr>
    <p:cSldViewPr>
      <p:cViewPr>
        <p:scale>
          <a:sx n="160" d="100"/>
          <a:sy n="160" d="100"/>
        </p:scale>
        <p:origin x="-186" y="712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3078981" cy="511731"/>
          </a:xfrm>
          <a:prstGeom prst="rect">
            <a:avLst/>
          </a:prstGeom>
        </p:spPr>
        <p:txBody>
          <a:bodyPr vert="horz" lIns="95226" tIns="47614" rIns="95226" bIns="476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427" y="2"/>
            <a:ext cx="3078981" cy="511731"/>
          </a:xfrm>
          <a:prstGeom prst="rect">
            <a:avLst/>
          </a:prstGeom>
        </p:spPr>
        <p:txBody>
          <a:bodyPr vert="horz" lIns="95226" tIns="47614" rIns="95226" bIns="47614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9938"/>
            <a:ext cx="2655887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26" tIns="47614" rIns="95226" bIns="476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5"/>
          </a:xfrm>
          <a:prstGeom prst="rect">
            <a:avLst/>
          </a:prstGeom>
        </p:spPr>
        <p:txBody>
          <a:bodyPr vert="horz" lIns="95226" tIns="47614" rIns="95226" bIns="476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721245"/>
            <a:ext cx="3078981" cy="511731"/>
          </a:xfrm>
          <a:prstGeom prst="rect">
            <a:avLst/>
          </a:prstGeom>
        </p:spPr>
        <p:txBody>
          <a:bodyPr vert="horz" lIns="95226" tIns="47614" rIns="95226" bIns="476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427" y="9721245"/>
            <a:ext cx="3078981" cy="511731"/>
          </a:xfrm>
          <a:prstGeom prst="rect">
            <a:avLst/>
          </a:prstGeom>
        </p:spPr>
        <p:txBody>
          <a:bodyPr vert="horz" lIns="95226" tIns="47614" rIns="95226" bIns="47614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5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141711" y="2227134"/>
            <a:ext cx="6614503" cy="7218740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711387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807525" y="621815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5300" r="90000">
                        <a14:foregroundMark x1="5300" y1="43989" x2="5300" y2="43989"/>
                        <a14:foregroundMark x1="12400" y1="72277" x2="12400" y2="72277"/>
                        <a14:foregroundMark x1="14400" y1="71711" x2="14400" y2="71711"/>
                        <a14:foregroundMark x1="18100" y1="70580" x2="18100" y2="70580"/>
                        <a14:foregroundMark x1="19900" y1="70580" x2="19900" y2="70580"/>
                        <a14:foregroundMark x1="23400" y1="71570" x2="23400" y2="71570"/>
                        <a14:foregroundMark x1="27200" y1="72984" x2="27200" y2="72984"/>
                        <a14:foregroundMark x1="30600" y1="72419" x2="30600" y2="72419"/>
                        <a14:foregroundMark x1="33500" y1="72419" x2="33500" y2="72419"/>
                        <a14:foregroundMark x1="35500" y1="72702" x2="35500" y2="72702"/>
                        <a14:foregroundMark x1="39100" y1="72843" x2="39100" y2="72843"/>
                        <a14:foregroundMark x1="42500" y1="72984" x2="42500" y2="72984"/>
                        <a14:foregroundMark x1="44300" y1="72419" x2="44300" y2="72419"/>
                        <a14:foregroundMark x1="48700" y1="72702" x2="48700" y2="72702"/>
                        <a14:foregroundMark x1="52600" y1="72136" x2="52600" y2="72136"/>
                        <a14:foregroundMark x1="58900" y1="74682" x2="58900" y2="74682"/>
                        <a14:foregroundMark x1="60900" y1="73833" x2="60900" y2="73833"/>
                        <a14:foregroundMark x1="59000" y1="73550" x2="59000" y2="73550"/>
                        <a14:foregroundMark x1="63700" y1="72136" x2="63700" y2="72136"/>
                        <a14:foregroundMark x1="66300" y1="71853" x2="66300" y2="71853"/>
                        <a14:foregroundMark x1="68600" y1="71853" x2="68600" y2="71853"/>
                        <a14:foregroundMark x1="70800" y1="71711" x2="70800" y2="71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4" y="1306"/>
            <a:ext cx="3227349" cy="2281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43348" y="343841"/>
            <a:ext cx="436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Prijevoz krava u laktaciji</a:t>
            </a:r>
            <a:endParaRPr lang="nl-BE" sz="1800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72088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826838" y="1136661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</a:p>
          <a:p>
            <a:pPr algn="r"/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41710" y="1799317"/>
            <a:ext cx="6614503" cy="341967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Rectangle 85"/>
          <p:cNvSpPr/>
          <p:nvPr/>
        </p:nvSpPr>
        <p:spPr>
          <a:xfrm>
            <a:off x="1556792" y="1531063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32844" y="170994"/>
            <a:ext cx="747804" cy="798952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96037" y="1822428"/>
            <a:ext cx="5614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Prijevoz krava u laktaciji!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35305" y="4401942"/>
            <a:ext cx="6427312" cy="396417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Rectangle 38"/>
          <p:cNvSpPr/>
          <p:nvPr/>
        </p:nvSpPr>
        <p:spPr>
          <a:xfrm>
            <a:off x="275552" y="2299898"/>
            <a:ext cx="410527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just">
              <a:lnSpc>
                <a:spcPct val="115000"/>
              </a:lnSpc>
            </a:pP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Krave u laktaciji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 ranjive pa ih treba prevoziti s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posebnom pažnjom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r>
              <a:rPr lang="en-GB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Krave u laktaciji kojima nije osigurana redovna mužnja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mogu trpjeti jaku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bol zbog pritiska mlijeka u vimenu</a:t>
            </a:r>
            <a:r>
              <a:rPr lang="en-GB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se javlja veći rizik od razvijanja </a:t>
            </a:r>
            <a:r>
              <a:rPr lang="hr-HR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mastitisa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ili drugih bolesti</a:t>
            </a:r>
            <a:r>
              <a:rPr lang="en-GB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Ovo se može spriječiti posebnom njegom i pažljivom vožnjom. </a:t>
            </a:r>
            <a:endParaRPr lang="nl-BE" sz="1200" dirty="0">
              <a:effectLst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9917" y="4421903"/>
            <a:ext cx="5614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Priprema prijevoza za krave u laktaciji!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52" name="TextBox 10"/>
          <p:cNvSpPr txBox="1"/>
          <p:nvPr/>
        </p:nvSpPr>
        <p:spPr>
          <a:xfrm>
            <a:off x="-3499" y="9518198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3" name="Picture 5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672" y="2663594"/>
            <a:ext cx="1969466" cy="13129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0" name="Picture 2" descr="https://media1.britannica.com/eb-media/23/523-004-1AAE93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92037" y="5024318"/>
            <a:ext cx="3137244" cy="2016224"/>
          </a:xfrm>
          <a:prstGeom prst="rect">
            <a:avLst/>
          </a:prstGeom>
          <a:noFill/>
        </p:spPr>
      </p:pic>
      <p:sp>
        <p:nvSpPr>
          <p:cNvPr id="29" name="Oval 41"/>
          <p:cNvSpPr/>
          <p:nvPr/>
        </p:nvSpPr>
        <p:spPr>
          <a:xfrm>
            <a:off x="548680" y="5241032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TextBox 65"/>
          <p:cNvSpPr txBox="1"/>
          <p:nvPr/>
        </p:nvSpPr>
        <p:spPr>
          <a:xfrm flipH="1">
            <a:off x="585367" y="5271335"/>
            <a:ext cx="288032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1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294133" y="5630459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Zapamti </a:t>
            </a:r>
            <a:r>
              <a:rPr lang="nl-NL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-  </a:t>
            </a:r>
            <a:endParaRPr lang="nl-NL" sz="1200" dirty="0">
              <a:latin typeface="Ebrima" pitchFamily="2" charset="0"/>
              <a:ea typeface="Ebrima" pitchFamily="2" charset="0"/>
              <a:cs typeface="Ebrima" pitchFamily="2" charset="0"/>
            </a:endParaRPr>
          </a:p>
          <a:p>
            <a:r>
              <a:rPr lang="hr-HR" sz="1200" b="1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prvi tjedan nakon poroda prijevoz je zabranjen</a:t>
            </a:r>
            <a:endParaRPr lang="nl-NL" sz="1200" b="1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620688" y="8697416"/>
            <a:ext cx="576064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krave u laktaciji optimalna temperatura je +</a:t>
            </a:r>
            <a:r>
              <a:rPr lang="nl-BE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</a:t>
            </a:r>
            <a:r>
              <a:rPr lang="nl-BE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˚C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</a:t>
            </a:r>
            <a:r>
              <a:rPr lang="nl-BE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+</a:t>
            </a:r>
            <a:r>
              <a:rPr lang="nl-BE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</a:t>
            </a:r>
            <a:r>
              <a:rPr lang="nl-BE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˚C.</a:t>
            </a:r>
          </a:p>
          <a:p>
            <a:pPr algn="ctr"/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Ispod +</a:t>
            </a:r>
            <a:r>
              <a:rPr lang="nl-BE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</a:t>
            </a:r>
            <a:r>
              <a:rPr lang="nl-BE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˚</a:t>
            </a:r>
            <a:r>
              <a:rPr lang="nl-BE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kravama treba dodatno grijanje</a:t>
            </a:r>
            <a:r>
              <a:rPr lang="en-GB" sz="1200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</a:t>
            </a:r>
            <a:r>
              <a:rPr lang="hr-HR" sz="1200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osobito kod propuha i visoke vlažnosti zraka</a:t>
            </a:r>
            <a:r>
              <a:rPr lang="nl-BE" sz="1200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Nemoj prevoziti krave na temperaturama višim od +</a:t>
            </a:r>
            <a:r>
              <a:rPr lang="nl-BE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30</a:t>
            </a:r>
            <a:r>
              <a:rPr lang="nl-BE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˚C</a:t>
            </a:r>
            <a:r>
              <a:rPr lang="nl-BE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NL" sz="1200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41" name="Oval 41"/>
          <p:cNvSpPr/>
          <p:nvPr/>
        </p:nvSpPr>
        <p:spPr>
          <a:xfrm>
            <a:off x="835346" y="6840335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TextBox 65"/>
          <p:cNvSpPr txBox="1"/>
          <p:nvPr/>
        </p:nvSpPr>
        <p:spPr>
          <a:xfrm flipH="1">
            <a:off x="873399" y="6855511"/>
            <a:ext cx="288032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2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260648" y="7185248"/>
            <a:ext cx="1751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Ako se uz krave u laktaciji ne nalazi njihova telad</a:t>
            </a:r>
            <a:r>
              <a:rPr lang="nl-NL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, </a:t>
            </a:r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moraju biti pomuzene </a:t>
            </a:r>
            <a:r>
              <a:rPr lang="hr-HR" sz="1200" b="1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najmanje svakih 12 sati</a:t>
            </a:r>
            <a:endParaRPr lang="nl-NL" sz="1200" b="1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2141828" y="7691396"/>
            <a:ext cx="2387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Ako se krave u laktaciji prevoze na dugim putovanjima</a:t>
            </a:r>
            <a:r>
              <a:rPr lang="nl-NL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, </a:t>
            </a:r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osiguraj da odmorište ima </a:t>
            </a:r>
            <a:r>
              <a:rPr lang="hr-HR" sz="1200" b="1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stroj za mužnju </a:t>
            </a:r>
            <a:endParaRPr lang="nl-NL" sz="1200" b="1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4" name="Oval 41"/>
          <p:cNvSpPr/>
          <p:nvPr/>
        </p:nvSpPr>
        <p:spPr>
          <a:xfrm>
            <a:off x="2974173" y="7315958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TextBox 65"/>
          <p:cNvSpPr txBox="1"/>
          <p:nvPr/>
        </p:nvSpPr>
        <p:spPr>
          <a:xfrm flipH="1">
            <a:off x="3010860" y="735177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 dirty="0">
                <a:solidFill>
                  <a:schemeClr val="bg1"/>
                </a:solidFill>
              </a:rPr>
              <a:t>3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57" name="Tekstvak 56"/>
          <p:cNvSpPr txBox="1"/>
          <p:nvPr/>
        </p:nvSpPr>
        <p:spPr>
          <a:xfrm>
            <a:off x="4714588" y="7538280"/>
            <a:ext cx="1728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Uvijek </a:t>
            </a:r>
            <a:r>
              <a:rPr lang="hr-HR" sz="1200" b="1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mirno istovari </a:t>
            </a:r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krave u prostor za mužnju na odmorištu</a:t>
            </a:r>
            <a:endParaRPr lang="nl-NL" sz="1200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8" name="Tekstvak 57"/>
          <p:cNvSpPr txBox="1"/>
          <p:nvPr/>
        </p:nvSpPr>
        <p:spPr>
          <a:xfrm>
            <a:off x="5064602" y="5603513"/>
            <a:ext cx="1664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u="sng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Još bolje</a:t>
            </a:r>
            <a:r>
              <a:rPr lang="nl-NL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! </a:t>
            </a:r>
            <a:r>
              <a:rPr lang="hr-HR" sz="1200" b="1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Osiguraj vodu i hranu </a:t>
            </a:r>
            <a:r>
              <a:rPr lang="hr-HR" sz="12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tijekom mužnje te osiguraj da krave mogu jesti/piti prije utovara i nastavka putovanja</a:t>
            </a:r>
            <a:endParaRPr lang="nl-NL" sz="1200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60" name="Oval 41"/>
          <p:cNvSpPr/>
          <p:nvPr/>
        </p:nvSpPr>
        <p:spPr>
          <a:xfrm>
            <a:off x="5733256" y="5169024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TextBox 65"/>
          <p:cNvSpPr txBox="1"/>
          <p:nvPr/>
        </p:nvSpPr>
        <p:spPr>
          <a:xfrm flipH="1">
            <a:off x="5788828" y="5204843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 dirty="0">
                <a:solidFill>
                  <a:schemeClr val="bg1"/>
                </a:solidFill>
              </a:rPr>
              <a:t>5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62" name="Oval 41"/>
          <p:cNvSpPr/>
          <p:nvPr/>
        </p:nvSpPr>
        <p:spPr>
          <a:xfrm>
            <a:off x="5288571" y="7188924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TextBox 65"/>
          <p:cNvSpPr txBox="1"/>
          <p:nvPr/>
        </p:nvSpPr>
        <p:spPr>
          <a:xfrm flipH="1">
            <a:off x="5325258" y="7211712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 dirty="0">
                <a:solidFill>
                  <a:schemeClr val="bg1"/>
                </a:solidFill>
              </a:rPr>
              <a:t>4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366569" y="3732578"/>
            <a:ext cx="367240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se krava više ne može ustati </a:t>
            </a:r>
            <a:r>
              <a:rPr lang="nl-BE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nl-BE" sz="1200" b="1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downer </a:t>
            </a:r>
            <a:r>
              <a:rPr lang="nl-BE" sz="1200" b="1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cow)</a:t>
            </a:r>
            <a:r>
              <a:rPr lang="nl-BE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odmah zovi veterinara</a:t>
            </a:r>
            <a:r>
              <a:rPr lang="nl-BE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nl-NL" sz="1200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5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251</Words>
  <Application>Microsoft Office PowerPoint</Application>
  <PresentationFormat>A4 (210x297 mm)</PresentationFormat>
  <Paragraphs>23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Office Theme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453</cp:revision>
  <cp:lastPrinted>2017-05-23T06:28:08Z</cp:lastPrinted>
  <dcterms:created xsi:type="dcterms:W3CDTF">2016-09-12T08:48:31Z</dcterms:created>
  <dcterms:modified xsi:type="dcterms:W3CDTF">2018-07-31T17:17:22Z</dcterms:modified>
</cp:coreProperties>
</file>